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Host Grotesk Medium"/>
      <p:regular r:id="rId17"/>
    </p:embeddedFont>
    <p:embeddedFont>
      <p:font typeface="Host Grotesk Medium"/>
      <p:regular r:id="rId18"/>
    </p:embeddedFont>
    <p:embeddedFont>
      <p:font typeface="Host Grotesk Medium"/>
      <p:regular r:id="rId19"/>
    </p:embeddedFont>
    <p:embeddedFont>
      <p:font typeface="Host Grotesk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slideLayout" Target="../slideLayouts/slideLayout7.xml"/><Relationship Id="rId1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svg"/><Relationship Id="rId10" Type="http://schemas.openxmlformats.org/officeDocument/2006/relationships/slideLayout" Target="../slideLayouts/slideLayout9.xml"/><Relationship Id="rId11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2569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83418"/>
            <a:ext cx="7556421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Analyzing 3,900 purchases to uncover insights into spending patterns, customer segments, and product preferences that drive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2950" y="583763"/>
            <a:ext cx="6890742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Strategic Recommendations</a:t>
            </a:r>
            <a:endParaRPr lang="en-US" sz="4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565434"/>
            <a:ext cx="1061323" cy="152007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16443" y="1777603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Boost Subscriptions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016443" y="2236589"/>
            <a:ext cx="6384607" cy="6367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Promote exclusive benefits to convert the 2,518 repeat buyers who haven't subscribed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3085505"/>
            <a:ext cx="1061323" cy="152007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16443" y="3297674"/>
            <a:ext cx="3385423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Customer Loyalty Programs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2016443" y="3756660"/>
            <a:ext cx="6384607" cy="6367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Reward repeat buyers to accelerate movement into the loyal segment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0" y="4605576"/>
            <a:ext cx="1061323" cy="152007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16443" y="4817745"/>
            <a:ext cx="3329464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Optimize Discount Strategy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2016443" y="5276731"/>
            <a:ext cx="6384607" cy="6367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Balance promotional sales with margin control, especially for discount-dependent products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" y="6125647"/>
            <a:ext cx="1061323" cy="152007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016443" y="6337816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Targeted Marketing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2016443" y="6796802"/>
            <a:ext cx="6384607" cy="6367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 on high-revenue demographics and highlight top-rated products in campaigns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511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700093"/>
            <a:ext cx="7556421" cy="1299448"/>
          </a:xfrm>
          <a:prstGeom prst="roundRect">
            <a:avLst>
              <a:gd name="adj" fmla="val 733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19345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Scale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2424946"/>
            <a:ext cx="708755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3,900 transactions across 18 data columns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226356"/>
            <a:ext cx="7556421" cy="1299448"/>
          </a:xfrm>
          <a:prstGeom prst="roundRect">
            <a:avLst>
              <a:gd name="adj" fmla="val 733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28224" y="34607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Demographics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8224" y="3951208"/>
            <a:ext cx="708755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Age, gender, location, and subscription status tracked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52618"/>
            <a:ext cx="7556421" cy="1299448"/>
          </a:xfrm>
          <a:prstGeom prst="roundRect">
            <a:avLst>
              <a:gd name="adj" fmla="val 733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49870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Purchase Data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477470"/>
            <a:ext cx="708755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Item details, category, amount, season, size, and color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278880"/>
            <a:ext cx="7556421" cy="1299448"/>
          </a:xfrm>
          <a:prstGeom prst="roundRect">
            <a:avLst>
              <a:gd name="adj" fmla="val 733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28224" y="65133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Behavior Metrics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8224" y="7003733"/>
            <a:ext cx="708755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Discounts, promo codes, purchase frequency, ratings, and shipping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50075"/>
            <a:ext cx="65140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1248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67526"/>
            <a:ext cx="6407944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241834"/>
            <a:ext cx="35211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732252"/>
            <a:ext cx="6407944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Imported dataset using pandas, analyzed structure with df.info() and summary statistics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428548" y="271248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548" y="3067526"/>
            <a:ext cx="6408063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28548" y="3241834"/>
            <a:ext cx="28782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428548" y="3732252"/>
            <a:ext cx="6408063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Imputed 37 missing Review Rating values using median rating per product category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141714"/>
            <a:ext cx="6407944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93790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93790" y="5829181"/>
            <a:ext cx="6407944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Created age_group bins and purchase_frequency_days columns for deeper analysis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04</a:t>
            </a:r>
            <a:endParaRPr lang="en-US" sz="17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548" y="5141714"/>
            <a:ext cx="6408063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428548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428548" y="5829181"/>
            <a:ext cx="6408063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Connected to PostgreSQL and loaded cleaned data for SQL business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Revenue by Gender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10076"/>
            <a:ext cx="7604284" cy="425838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59096" y="2458998"/>
            <a:ext cx="4885015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Male customers generated </a:t>
            </a:r>
            <a:pPr algn="l" indent="0" marL="0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$157,890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 total revenue, more than double the </a:t>
            </a:r>
            <a:pPr algn="l" indent="0" marL="0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$75,191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from female customers.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8959096" y="3683556"/>
            <a:ext cx="4885015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significant gap suggests opportunities for targeted marketing to increase female customer engagement and spending.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7004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Customer Segmentation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14110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3,116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417290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Loyal Customers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663321"/>
            <a:ext cx="2329815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majority segment with consistent purchase history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314110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701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417290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Returning Buyers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4663321"/>
            <a:ext cx="2329815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 making repeat purchases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314110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83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417290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New Customers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4663321"/>
            <a:ext cx="2329815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First-time purchasers entering the funnel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5938957"/>
            <a:ext cx="7556421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With </a:t>
            </a:r>
            <a:pPr algn="l" indent="0" marL="0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80% of customers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classified as loyal, focus should shift to converting new and returning buyers into the loyal segment through targeted retention strategies.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251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Top-Rated Products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27747"/>
            <a:ext cx="4196358" cy="1654850"/>
          </a:xfrm>
          <a:prstGeom prst="roundRect">
            <a:avLst>
              <a:gd name="adj" fmla="val 8841"/>
            </a:avLst>
          </a:prstGeom>
          <a:solidFill>
            <a:srgbClr val="FAF9F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97267"/>
            <a:ext cx="4196358" cy="12192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688" y="2587585"/>
            <a:ext cx="680442" cy="6804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755761" y="275772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1051084" y="34947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Gloves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51084" y="3985141"/>
            <a:ext cx="368177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 rating: </a:t>
            </a:r>
            <a:pPr algn="l" indent="0" marL="0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3.86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216962" y="2927747"/>
            <a:ext cx="4196358" cy="1654850"/>
          </a:xfrm>
          <a:prstGeom prst="roundRect">
            <a:avLst>
              <a:gd name="adj" fmla="val 8841"/>
            </a:avLst>
          </a:prstGeom>
          <a:solidFill>
            <a:srgbClr val="FAF9F5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2897267"/>
            <a:ext cx="4196358" cy="121920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860" y="2587585"/>
            <a:ext cx="680442" cy="68044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178933" y="275772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5474256" y="34947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Sandals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5474256" y="3985141"/>
            <a:ext cx="368177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 rating: </a:t>
            </a:r>
            <a:pPr algn="l" indent="0" marL="0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3.84</a:t>
            </a:r>
            <a:endParaRPr lang="en-US" sz="1750" dirty="0"/>
          </a:p>
        </p:txBody>
      </p:sp>
      <p:sp>
        <p:nvSpPr>
          <p:cNvPr id="15" name="Shape 9"/>
          <p:cNvSpPr/>
          <p:nvPr/>
        </p:nvSpPr>
        <p:spPr>
          <a:xfrm>
            <a:off x="9640133" y="2927747"/>
            <a:ext cx="4196358" cy="1654850"/>
          </a:xfrm>
          <a:prstGeom prst="roundRect">
            <a:avLst>
              <a:gd name="adj" fmla="val 8841"/>
            </a:avLst>
          </a:prstGeom>
          <a:solidFill>
            <a:srgbClr val="FAF9F5"/>
          </a:solidFill>
          <a:ln/>
        </p:spPr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133" y="2897267"/>
            <a:ext cx="4196358" cy="121920"/>
          </a:xfrm>
          <a:prstGeom prst="rect">
            <a:avLst/>
          </a:prstGeom>
        </p:spPr>
      </p:pic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8032" y="2587585"/>
            <a:ext cx="680442" cy="680442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11602105" y="275772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1"/>
          <p:cNvSpPr/>
          <p:nvPr/>
        </p:nvSpPr>
        <p:spPr>
          <a:xfrm>
            <a:off x="9897427" y="34947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Boots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9897427" y="3985141"/>
            <a:ext cx="368177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 rating: </a:t>
            </a:r>
            <a:pPr algn="l" indent="0" marL="0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3.82</a:t>
            </a:r>
            <a:endParaRPr lang="en-US" sz="1750" dirty="0"/>
          </a:p>
        </p:txBody>
      </p:sp>
      <p:sp>
        <p:nvSpPr>
          <p:cNvPr id="21" name="Shape 13"/>
          <p:cNvSpPr/>
          <p:nvPr/>
        </p:nvSpPr>
        <p:spPr>
          <a:xfrm>
            <a:off x="793790" y="5149572"/>
            <a:ext cx="6407944" cy="1654850"/>
          </a:xfrm>
          <a:prstGeom prst="roundRect">
            <a:avLst>
              <a:gd name="adj" fmla="val 8841"/>
            </a:avLst>
          </a:prstGeom>
          <a:solidFill>
            <a:srgbClr val="FAF9F5"/>
          </a:solidFill>
          <a:ln/>
        </p:spPr>
      </p:sp>
      <p:pic>
        <p:nvPicPr>
          <p:cNvPr id="2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119092"/>
            <a:ext cx="6407944" cy="121920"/>
          </a:xfrm>
          <a:prstGeom prst="rect">
            <a:avLst/>
          </a:prstGeom>
        </p:spPr>
      </p:pic>
      <p:pic>
        <p:nvPicPr>
          <p:cNvPr id="23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540" y="4809411"/>
            <a:ext cx="680442" cy="680442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3861614" y="497955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15"/>
          <p:cNvSpPr/>
          <p:nvPr/>
        </p:nvSpPr>
        <p:spPr>
          <a:xfrm>
            <a:off x="1051084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Hat</a:t>
            </a:r>
            <a:endParaRPr lang="en-US" sz="2200" dirty="0"/>
          </a:p>
        </p:txBody>
      </p:sp>
      <p:sp>
        <p:nvSpPr>
          <p:cNvPr id="26" name="Text 16"/>
          <p:cNvSpPr/>
          <p:nvPr/>
        </p:nvSpPr>
        <p:spPr>
          <a:xfrm>
            <a:off x="1051084" y="6206966"/>
            <a:ext cx="589335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 rating: </a:t>
            </a:r>
            <a:pPr algn="l" indent="0" marL="0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3.80</a:t>
            </a:r>
            <a:endParaRPr lang="en-US" sz="1750" dirty="0"/>
          </a:p>
        </p:txBody>
      </p:sp>
      <p:sp>
        <p:nvSpPr>
          <p:cNvPr id="27" name="Shape 17"/>
          <p:cNvSpPr/>
          <p:nvPr/>
        </p:nvSpPr>
        <p:spPr>
          <a:xfrm>
            <a:off x="7428548" y="5149572"/>
            <a:ext cx="6407944" cy="1654850"/>
          </a:xfrm>
          <a:prstGeom prst="roundRect">
            <a:avLst>
              <a:gd name="adj" fmla="val 8841"/>
            </a:avLst>
          </a:prstGeom>
          <a:solidFill>
            <a:srgbClr val="FAF9F5"/>
          </a:solidFill>
          <a:ln/>
        </p:spPr>
      </p:sp>
      <p:pic>
        <p:nvPicPr>
          <p:cNvPr id="28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8548" y="5119092"/>
            <a:ext cx="6407944" cy="121920"/>
          </a:xfrm>
          <a:prstGeom prst="rect">
            <a:avLst/>
          </a:prstGeom>
        </p:spPr>
      </p:pic>
      <p:pic>
        <p:nvPicPr>
          <p:cNvPr id="29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92298" y="4809411"/>
            <a:ext cx="680442" cy="680442"/>
          </a:xfrm>
          <a:prstGeom prst="rect">
            <a:avLst/>
          </a:prstGeom>
        </p:spPr>
      </p:pic>
      <p:sp>
        <p:nvSpPr>
          <p:cNvPr id="30" name="Text 18"/>
          <p:cNvSpPr/>
          <p:nvPr/>
        </p:nvSpPr>
        <p:spPr>
          <a:xfrm>
            <a:off x="10496371" y="497955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5</a:t>
            </a:r>
            <a:endParaRPr lang="en-US" sz="2100" dirty="0"/>
          </a:p>
        </p:txBody>
      </p:sp>
      <p:sp>
        <p:nvSpPr>
          <p:cNvPr id="31" name="Text 19"/>
          <p:cNvSpPr/>
          <p:nvPr/>
        </p:nvSpPr>
        <p:spPr>
          <a:xfrm>
            <a:off x="7685842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Skirt</a:t>
            </a:r>
            <a:endParaRPr lang="en-US" sz="2200" dirty="0"/>
          </a:p>
        </p:txBody>
      </p:sp>
      <p:sp>
        <p:nvSpPr>
          <p:cNvPr id="32" name="Text 20"/>
          <p:cNvSpPr/>
          <p:nvPr/>
        </p:nvSpPr>
        <p:spPr>
          <a:xfrm>
            <a:off x="7685842" y="6206966"/>
            <a:ext cx="589335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 rating: 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3.78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0907" y="464225"/>
            <a:ext cx="4221123" cy="527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Subscription Analysis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2811661" y="2532221"/>
            <a:ext cx="2076688" cy="422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33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27%</a:t>
            </a:r>
            <a:endParaRPr lang="en-US" sz="33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3775" y="1477089"/>
            <a:ext cx="2532578" cy="253257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794754" y="4220647"/>
            <a:ext cx="2110502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Subscription Rate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590907" y="4653320"/>
            <a:ext cx="6518315" cy="253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1,053 of 3,900 customers subscribed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590907" y="5096470"/>
            <a:ext cx="6518315" cy="506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Subscribers average </a:t>
            </a:r>
            <a:pPr algn="l" indent="0" marL="0">
              <a:lnSpc>
                <a:spcPts val="1950"/>
              </a:lnSpc>
              <a:buNone/>
            </a:pPr>
            <a:r>
              <a:rPr lang="en-US" sz="13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$59.49</a:t>
            </a:r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per purchase versus </a:t>
            </a:r>
            <a:pPr algn="l" indent="0" marL="0">
              <a:lnSpc>
                <a:spcPts val="1950"/>
              </a:lnSpc>
              <a:buNone/>
            </a:pPr>
            <a:r>
              <a:rPr lang="en-US" sz="13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$59.87</a:t>
            </a:r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non-subscribers—minimal difference in spending behavior.</a:t>
            </a:r>
            <a:endParaRPr lang="en-US" sz="13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798" y="1434941"/>
            <a:ext cx="6518315" cy="651831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528798" y="8143161"/>
            <a:ext cx="6518315" cy="506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Among repeat buyers with 5+ purchases, </a:t>
            </a:r>
            <a:pPr algn="l" indent="0" marL="0">
              <a:lnSpc>
                <a:spcPts val="1950"/>
              </a:lnSpc>
              <a:buNone/>
            </a:pPr>
            <a:r>
              <a:rPr lang="en-US" sz="13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958 are subscribers</a:t>
            </a:r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while </a:t>
            </a:r>
            <a:pPr algn="l" indent="0" marL="0">
              <a:lnSpc>
                <a:spcPts val="1950"/>
              </a:lnSpc>
              <a:buNone/>
            </a:pPr>
            <a:r>
              <a:rPr lang="en-US" sz="13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2,518 are not</a:t>
            </a:r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indicating significant untapped subscription potential.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2998"/>
            <a:ext cx="75726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Discount &amp; Shipping Patterns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45406"/>
            <a:ext cx="4196358" cy="2901196"/>
          </a:xfrm>
          <a:prstGeom prst="roundRect">
            <a:avLst>
              <a:gd name="adj" fmla="val 3284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8224" y="3479840"/>
            <a:ext cx="680442" cy="680442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5390" y="3666887"/>
            <a:ext cx="306110" cy="3061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8224" y="4387096"/>
            <a:ext cx="34239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High-Value Discount Users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8224" y="4877514"/>
            <a:ext cx="3727490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839 customers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used discounts but still spent above the $59.76 average purchase amount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16962" y="3245406"/>
            <a:ext cx="4196358" cy="2901196"/>
          </a:xfrm>
          <a:prstGeom prst="roundRect">
            <a:avLst>
              <a:gd name="adj" fmla="val 3284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396" y="3479840"/>
            <a:ext cx="680442" cy="680442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562" y="3666887"/>
            <a:ext cx="306110" cy="3061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51396" y="4387096"/>
            <a:ext cx="34449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Express Shipping Premium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5451396" y="4877514"/>
            <a:ext cx="3727490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Express shipping customers spend </a:t>
            </a:r>
            <a:pPr algn="l" indent="0" marL="0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$60.48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on average versus </a:t>
            </a:r>
            <a:pPr algn="l" indent="0" marL="0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$58.46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standard shipping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9640133" y="3245406"/>
            <a:ext cx="4196358" cy="2901196"/>
          </a:xfrm>
          <a:prstGeom prst="roundRect">
            <a:avLst>
              <a:gd name="adj" fmla="val 3284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4568" y="3479840"/>
            <a:ext cx="680442" cy="680442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61734" y="3666887"/>
            <a:ext cx="306110" cy="30611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74568" y="4387096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9874568" y="5231844"/>
            <a:ext cx="372749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Hats lead at </a:t>
            </a:r>
            <a:pPr algn="l" indent="0" marL="0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50%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discount rate, followed by Sneakers at 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49.66%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9115" y="423624"/>
            <a:ext cx="4066937" cy="481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Revenue by Age Group</a:t>
            </a:r>
            <a:endParaRPr lang="en-US" sz="3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115" y="1213009"/>
            <a:ext cx="13552170" cy="758916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9115" y="8975408"/>
            <a:ext cx="13552170" cy="4622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Young adults contribute the highest revenue at </a:t>
            </a:r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$62,143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with relatively balanced contributions across all age segments. Marketing efforts should maintain broad appeal while optimizing for the young adult demographic.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2025-12-06T08:58:08Z</dcterms:created>
  <dcterms:modified xsi:type="dcterms:W3CDTF">2025-12-06T08:58:08Z</dcterms:modified>
</cp:coreProperties>
</file>